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68" r:id="rId3"/>
    <p:sldId id="271" r:id="rId4"/>
    <p:sldId id="269" r:id="rId5"/>
    <p:sldId id="273" r:id="rId6"/>
    <p:sldId id="275" r:id="rId7"/>
    <p:sldId id="294" r:id="rId8"/>
    <p:sldId id="288" r:id="rId9"/>
    <p:sldId id="264" r:id="rId10"/>
    <p:sldId id="29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97"/>
    <p:restoredTop sz="96327"/>
  </p:normalViewPr>
  <p:slideViewPr>
    <p:cSldViewPr snapToGrid="0">
      <p:cViewPr varScale="1">
        <p:scale>
          <a:sx n="128" d="100"/>
          <a:sy n="128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2252"/>
    </p:cViewPr>
  </p:sorterViewPr>
  <p:notesViewPr>
    <p:cSldViewPr snapToGrid="0">
      <p:cViewPr varScale="1">
        <p:scale>
          <a:sx n="128" d="100"/>
          <a:sy n="128" d="100"/>
        </p:scale>
        <p:origin x="543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png>
</file>

<file path=ppt/media/image11.png>
</file>

<file path=ppt/media/image13.png>
</file>

<file path=ppt/media/image14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media/media4.mp4>
</file>

<file path=ppt/media/media5.mp4>
</file>

<file path=ppt/media/media6.mp4>
</file>

<file path=ppt/media/media7.mp4>
</file>

<file path=ppt/media/media8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40663-01EB-3D49-B63F-966DE27C334D}" type="datetimeFigureOut">
              <a:rPr lang="en-MX" smtClean="0"/>
              <a:t>26/01/24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137B-3B82-AC48-9919-445378847416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17437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2.mp4"/><Relationship Id="rId7" Type="http://schemas.openxmlformats.org/officeDocument/2006/relationships/image" Target="../media/image4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4.mp4"/><Relationship Id="rId7" Type="http://schemas.openxmlformats.org/officeDocument/2006/relationships/image" Target="../media/image6.png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4.mp4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6.mp4"/><Relationship Id="rId7" Type="http://schemas.openxmlformats.org/officeDocument/2006/relationships/image" Target="../media/image8.png"/><Relationship Id="rId2" Type="http://schemas.openxmlformats.org/officeDocument/2006/relationships/video" Target="../media/media5.mp4"/><Relationship Id="rId1" Type="http://schemas.microsoft.com/office/2007/relationships/media" Target="../media/media5.mp4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6.mp4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8.mp4"/><Relationship Id="rId7" Type="http://schemas.openxmlformats.org/officeDocument/2006/relationships/image" Target="../media/image10.png"/><Relationship Id="rId2" Type="http://schemas.openxmlformats.org/officeDocument/2006/relationships/video" Target="../media/media7.mp4"/><Relationship Id="rId1" Type="http://schemas.microsoft.com/office/2007/relationships/media" Target="../media/media7.mp4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8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7FC2-8E6F-A937-4152-EA41B2769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111" y="168166"/>
            <a:ext cx="7152289" cy="3337034"/>
          </a:xfrm>
        </p:spPr>
        <p:txBody>
          <a:bodyPr>
            <a:noAutofit/>
          </a:bodyPr>
          <a:lstStyle/>
          <a:p>
            <a:r>
              <a:rPr lang="en-US" sz="4000" dirty="0"/>
              <a:t>De </a:t>
            </a:r>
            <a:r>
              <a:rPr lang="en-US" sz="4000" dirty="0" err="1"/>
              <a:t>picosegundos</a:t>
            </a:r>
            <a:r>
              <a:rPr lang="en-US" sz="4000" dirty="0"/>
              <a:t> a </a:t>
            </a:r>
            <a:r>
              <a:rPr lang="en-US" sz="4000" dirty="0" err="1"/>
              <a:t>microsegundos</a:t>
            </a:r>
            <a:r>
              <a:rPr lang="en-US" sz="4000" dirty="0"/>
              <a:t>, </a:t>
            </a:r>
            <a:r>
              <a:rPr lang="en-US" sz="4000" dirty="0" err="1"/>
              <a:t>el</a:t>
            </a:r>
            <a:r>
              <a:rPr lang="en-US" sz="4000" dirty="0"/>
              <a:t> </a:t>
            </a:r>
            <a:r>
              <a:rPr lang="en-US" sz="4000" dirty="0" err="1"/>
              <a:t>uso</a:t>
            </a:r>
            <a:r>
              <a:rPr lang="en-US" sz="4000" dirty="0"/>
              <a:t> de las </a:t>
            </a:r>
            <a:r>
              <a:rPr lang="en-US" sz="4000" dirty="0" err="1"/>
              <a:t>simulaciones</a:t>
            </a:r>
            <a:r>
              <a:rPr lang="en-US" sz="4000" dirty="0"/>
              <a:t> </a:t>
            </a:r>
            <a:r>
              <a:rPr lang="en-US" sz="4000" dirty="0" err="1"/>
              <a:t>computacionales</a:t>
            </a:r>
            <a:r>
              <a:rPr lang="en-US" sz="4000" dirty="0"/>
              <a:t> para </a:t>
            </a:r>
            <a:r>
              <a:rPr lang="en-US" sz="4000" dirty="0" err="1"/>
              <a:t>hacer</a:t>
            </a:r>
            <a:r>
              <a:rPr lang="en-US" sz="4000" dirty="0"/>
              <a:t> </a:t>
            </a:r>
            <a:r>
              <a:rPr lang="en-US" sz="4000" dirty="0" err="1"/>
              <a:t>preguntas</a:t>
            </a:r>
            <a:r>
              <a:rPr lang="en-US" sz="4000" dirty="0"/>
              <a:t> de </a:t>
            </a:r>
            <a:r>
              <a:rPr lang="en-US" sz="4000" dirty="0" err="1"/>
              <a:t>bioquímica</a:t>
            </a:r>
            <a:r>
              <a:rPr lang="en-US" sz="4000" dirty="0"/>
              <a:t>.</a:t>
            </a:r>
            <a:endParaRPr lang="en-MX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F8F4A-0C83-3298-DBC5-4E3DD6CE3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759" y="4178466"/>
            <a:ext cx="7407641" cy="1827479"/>
          </a:xfrm>
        </p:spPr>
        <p:txBody>
          <a:bodyPr>
            <a:normAutofit fontScale="85000" lnSpcReduction="10000"/>
          </a:bodyPr>
          <a:lstStyle/>
          <a:p>
            <a:r>
              <a:rPr lang="en-MX" dirty="0"/>
              <a:t>Lenin dominguez-ramirez</a:t>
            </a:r>
          </a:p>
          <a:p>
            <a:r>
              <a:rPr lang="en-MX" sz="3200" dirty="0"/>
              <a:t>Centro de Investigaciones Biomedicas</a:t>
            </a:r>
          </a:p>
          <a:p>
            <a:r>
              <a:rPr lang="en-US" sz="3200" dirty="0"/>
              <a:t>D</a:t>
            </a:r>
            <a:r>
              <a:rPr lang="en-MX" sz="3200" dirty="0"/>
              <a:t>e Oriente - Imss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A5565D-1156-DB35-8DF6-5918B4D1A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87" y="69332"/>
            <a:ext cx="3978554" cy="671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6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F9103127-89D9-4881-EFA4-8178535AE96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5982" y="0"/>
            <a:ext cx="752003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7985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1E1C-C991-A16E-ED70-B95D64EF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343003"/>
            <a:ext cx="9603275" cy="739178"/>
          </a:xfrm>
        </p:spPr>
        <p:txBody>
          <a:bodyPr/>
          <a:lstStyle/>
          <a:p>
            <a:r>
              <a:rPr lang="en-US" dirty="0"/>
              <a:t>Primer PCA MD vs GAMD: </a:t>
            </a:r>
            <a:r>
              <a:rPr lang="en-US" b="1" dirty="0"/>
              <a:t>Forma </a:t>
            </a:r>
            <a:r>
              <a:rPr lang="en-US" b="1" dirty="0" err="1"/>
              <a:t>agonista</a:t>
            </a:r>
            <a:endParaRPr lang="en-US" b="1" dirty="0"/>
          </a:p>
        </p:txBody>
      </p:sp>
      <p:pic>
        <p:nvPicPr>
          <p:cNvPr id="7" name="Pca1">
            <a:hlinkClick r:id="" action="ppaction://media"/>
            <a:extLst>
              <a:ext uri="{FF2B5EF4-FFF2-40B4-BE49-F238E27FC236}">
                <a16:creationId xmlns:a16="http://schemas.microsoft.com/office/drawing/2014/main" id="{99050648-8540-ED56-F2BB-6AB435E4594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536692" y="928171"/>
            <a:ext cx="5263478" cy="5715910"/>
          </a:xfrm>
        </p:spPr>
      </p:pic>
      <p:pic>
        <p:nvPicPr>
          <p:cNvPr id="10" name="Pca1(1)">
            <a:hlinkClick r:id="" action="ppaction://media"/>
            <a:extLst>
              <a:ext uri="{FF2B5EF4-FFF2-40B4-BE49-F238E27FC236}">
                <a16:creationId xmlns:a16="http://schemas.microsoft.com/office/drawing/2014/main" id="{DE0BE2AE-DACD-C965-B6D6-FAFAFB2BFC76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139607" y="928171"/>
            <a:ext cx="5263401" cy="5715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09596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1E1C-C991-A16E-ED70-B95D64EF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142613"/>
            <a:ext cx="9603275" cy="939568"/>
          </a:xfrm>
        </p:spPr>
        <p:txBody>
          <a:bodyPr>
            <a:normAutofit fontScale="90000"/>
          </a:bodyPr>
          <a:lstStyle/>
          <a:p>
            <a:r>
              <a:rPr lang="en-US" dirty="0"/>
              <a:t>Primer PCA MD vs GAMD: </a:t>
            </a:r>
            <a:r>
              <a:rPr lang="en-US" b="1" dirty="0"/>
              <a:t>Forma </a:t>
            </a:r>
            <a:r>
              <a:rPr lang="en-US" b="1" dirty="0" err="1"/>
              <a:t>agonista</a:t>
            </a:r>
            <a:r>
              <a:rPr lang="en-US" b="1" dirty="0"/>
              <a:t> sin PGC1a</a:t>
            </a:r>
          </a:p>
        </p:txBody>
      </p:sp>
      <p:pic>
        <p:nvPicPr>
          <p:cNvPr id="3" name="Pca1(4)">
            <a:hlinkClick r:id="" action="ppaction://media"/>
            <a:extLst>
              <a:ext uri="{FF2B5EF4-FFF2-40B4-BE49-F238E27FC236}">
                <a16:creationId xmlns:a16="http://schemas.microsoft.com/office/drawing/2014/main" id="{EEF6C3F9-9051-8AF7-6B79-60DAA0B30D1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61019" y="922196"/>
            <a:ext cx="5392500" cy="5856109"/>
          </a:xfrm>
          <a:prstGeom prst="rect">
            <a:avLst/>
          </a:prstGeom>
        </p:spPr>
      </p:pic>
      <p:pic>
        <p:nvPicPr>
          <p:cNvPr id="8" name="Pca1(5)">
            <a:hlinkClick r:id="" action="ppaction://media"/>
            <a:extLst>
              <a:ext uri="{FF2B5EF4-FFF2-40B4-BE49-F238E27FC236}">
                <a16:creationId xmlns:a16="http://schemas.microsoft.com/office/drawing/2014/main" id="{5C55FFE6-A8C9-C4A1-FA02-6E148EB1A7AA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50702" y="922196"/>
            <a:ext cx="5392500" cy="58561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599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0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1E1C-C991-A16E-ED70-B95D64EF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0"/>
            <a:ext cx="9603275" cy="739178"/>
          </a:xfrm>
        </p:spPr>
        <p:txBody>
          <a:bodyPr>
            <a:normAutofit fontScale="90000"/>
          </a:bodyPr>
          <a:lstStyle/>
          <a:p>
            <a:r>
              <a:rPr lang="en-US" dirty="0"/>
              <a:t>Primer PCA MD vs GAMD: </a:t>
            </a:r>
            <a:r>
              <a:rPr lang="en-US" b="1" dirty="0"/>
              <a:t>Forma </a:t>
            </a:r>
            <a:r>
              <a:rPr lang="en-US" b="1" dirty="0" err="1"/>
              <a:t>Agonista</a:t>
            </a:r>
            <a:r>
              <a:rPr lang="en-US" b="1" dirty="0"/>
              <a:t> </a:t>
            </a:r>
            <a:r>
              <a:rPr lang="en-US" b="1" dirty="0" err="1"/>
              <a:t>reversa</a:t>
            </a:r>
            <a:r>
              <a:rPr lang="en-US" b="1" dirty="0"/>
              <a:t> (sin </a:t>
            </a:r>
            <a:r>
              <a:rPr lang="en-US" b="1" dirty="0" err="1"/>
              <a:t>ligando</a:t>
            </a:r>
            <a:r>
              <a:rPr lang="en-US" b="1" dirty="0"/>
              <a:t>)</a:t>
            </a:r>
          </a:p>
        </p:txBody>
      </p:sp>
      <p:pic>
        <p:nvPicPr>
          <p:cNvPr id="3" name="Pca1(2)">
            <a:hlinkClick r:id="" action="ppaction://media"/>
            <a:extLst>
              <a:ext uri="{FF2B5EF4-FFF2-40B4-BE49-F238E27FC236}">
                <a16:creationId xmlns:a16="http://schemas.microsoft.com/office/drawing/2014/main" id="{9A0C490F-69D7-1E5F-1844-562D2BEC834F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518175" y="1011900"/>
            <a:ext cx="5263401" cy="5715910"/>
          </a:xfrm>
          <a:prstGeom prst="rect">
            <a:avLst/>
          </a:prstGeom>
        </p:spPr>
      </p:pic>
      <p:pic>
        <p:nvPicPr>
          <p:cNvPr id="6" name="Pca1(3)">
            <a:hlinkClick r:id="" action="ppaction://media"/>
            <a:extLst>
              <a:ext uri="{FF2B5EF4-FFF2-40B4-BE49-F238E27FC236}">
                <a16:creationId xmlns:a16="http://schemas.microsoft.com/office/drawing/2014/main" id="{3E90C950-E642-4DEC-BB86-D22A12A371A8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8272" y="991952"/>
            <a:ext cx="5263401" cy="57159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06550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0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AB1E1C-C991-A16E-ED70-B95D64EF22C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4362" y="0"/>
            <a:ext cx="9603275" cy="739178"/>
          </a:xfrm>
        </p:spPr>
        <p:txBody>
          <a:bodyPr>
            <a:normAutofit fontScale="90000"/>
          </a:bodyPr>
          <a:lstStyle/>
          <a:p>
            <a:r>
              <a:rPr lang="en-US" dirty="0"/>
              <a:t>Primer PCA MD vs GAMD: </a:t>
            </a:r>
            <a:r>
              <a:rPr lang="en-US" b="1" dirty="0"/>
              <a:t>Forma </a:t>
            </a:r>
            <a:r>
              <a:rPr lang="en-US" b="1" dirty="0" err="1"/>
              <a:t>Agonista</a:t>
            </a:r>
            <a:r>
              <a:rPr lang="en-US" b="1" dirty="0"/>
              <a:t> </a:t>
            </a:r>
            <a:r>
              <a:rPr lang="en-US" b="1" dirty="0" err="1"/>
              <a:t>reversa</a:t>
            </a:r>
            <a:r>
              <a:rPr lang="en-US" b="1" dirty="0"/>
              <a:t> con </a:t>
            </a:r>
            <a:r>
              <a:rPr lang="en-US" b="1" dirty="0" err="1"/>
              <a:t>ligando</a:t>
            </a:r>
            <a:endParaRPr lang="en-US" b="1" dirty="0"/>
          </a:p>
        </p:txBody>
      </p:sp>
      <p:pic>
        <p:nvPicPr>
          <p:cNvPr id="4" name="Pca1(6)">
            <a:hlinkClick r:id="" action="ppaction://media"/>
            <a:extLst>
              <a:ext uri="{FF2B5EF4-FFF2-40B4-BE49-F238E27FC236}">
                <a16:creationId xmlns:a16="http://schemas.microsoft.com/office/drawing/2014/main" id="{F39A5289-9CCA-A21C-B30E-3DA47E13C18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6411988" y="977739"/>
            <a:ext cx="5327009" cy="5784987"/>
          </a:xfrm>
          <a:prstGeom prst="rect">
            <a:avLst/>
          </a:prstGeom>
        </p:spPr>
      </p:pic>
      <p:pic>
        <p:nvPicPr>
          <p:cNvPr id="5" name="Pca1(7)">
            <a:hlinkClick r:id="" action="ppaction://media"/>
            <a:extLst>
              <a:ext uri="{FF2B5EF4-FFF2-40B4-BE49-F238E27FC236}">
                <a16:creationId xmlns:a16="http://schemas.microsoft.com/office/drawing/2014/main" id="{A8085411-1D10-701F-68FA-DC21816257BE}"/>
              </a:ext>
            </a:extLst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53005" y="977739"/>
            <a:ext cx="5327009" cy="5784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743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0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4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1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9" fill="hold">
                      <p:stCondLst>
                        <p:cond delay="0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E25B5B-F175-C129-0487-45DDEC5FF3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33850" y="2519071"/>
            <a:ext cx="9779727" cy="3450613"/>
          </a:xfrm>
        </p:spPr>
        <p:txBody>
          <a:bodyPr/>
          <a:lstStyle/>
          <a:p>
            <a:r>
              <a:rPr lang="en-US" dirty="0"/>
              <a:t>La forma </a:t>
            </a:r>
            <a:r>
              <a:rPr lang="en-US" b="1" dirty="0" err="1"/>
              <a:t>agonista</a:t>
            </a:r>
            <a:r>
              <a:rPr lang="en-US" b="1" dirty="0"/>
              <a:t> </a:t>
            </a:r>
            <a:r>
              <a:rPr lang="en-US" b="1" dirty="0" err="1"/>
              <a:t>reversa</a:t>
            </a:r>
            <a:r>
              <a:rPr lang="en-US" b="1" dirty="0"/>
              <a:t> sin </a:t>
            </a:r>
            <a:r>
              <a:rPr lang="en-US" b="1" dirty="0" err="1"/>
              <a:t>ligando</a:t>
            </a:r>
            <a:r>
              <a:rPr lang="en-US" b="1" dirty="0"/>
              <a:t> </a:t>
            </a:r>
            <a:r>
              <a:rPr lang="en-US" dirty="0"/>
              <a:t>es </a:t>
            </a:r>
            <a:r>
              <a:rPr lang="en-US" dirty="0" err="1"/>
              <a:t>conformacionalmente</a:t>
            </a:r>
            <a:r>
              <a:rPr lang="en-US" dirty="0"/>
              <a:t> </a:t>
            </a:r>
            <a:r>
              <a:rPr lang="en-US" dirty="0" err="1"/>
              <a:t>muy</a:t>
            </a:r>
            <a:r>
              <a:rPr lang="en-US" dirty="0"/>
              <a:t> </a:t>
            </a:r>
            <a:r>
              <a:rPr lang="en-US" dirty="0" err="1"/>
              <a:t>estable</a:t>
            </a:r>
            <a:r>
              <a:rPr lang="en-US" dirty="0"/>
              <a:t>, </a:t>
            </a:r>
            <a:r>
              <a:rPr lang="en-US" dirty="0" err="1"/>
              <a:t>aún</a:t>
            </a:r>
            <a:r>
              <a:rPr lang="en-US" dirty="0"/>
              <a:t> con GAMD no </a:t>
            </a:r>
            <a:r>
              <a:rPr lang="en-US" dirty="0" err="1"/>
              <a:t>vemos</a:t>
            </a:r>
            <a:r>
              <a:rPr lang="en-US" dirty="0"/>
              <a:t> </a:t>
            </a:r>
            <a:r>
              <a:rPr lang="en-US" dirty="0" err="1"/>
              <a:t>cambios</a:t>
            </a:r>
            <a:r>
              <a:rPr lang="en-US" dirty="0"/>
              <a:t> que </a:t>
            </a:r>
            <a:r>
              <a:rPr lang="en-US" dirty="0" err="1"/>
              <a:t>correlacionen</a:t>
            </a:r>
            <a:r>
              <a:rPr lang="en-US" dirty="0"/>
              <a:t> con </a:t>
            </a:r>
            <a:r>
              <a:rPr lang="en-US" dirty="0" err="1"/>
              <a:t>nuestro</a:t>
            </a:r>
            <a:r>
              <a:rPr lang="en-US" dirty="0"/>
              <a:t> </a:t>
            </a:r>
            <a:r>
              <a:rPr lang="en-US" dirty="0" err="1"/>
              <a:t>esquema</a:t>
            </a:r>
            <a:r>
              <a:rPr lang="en-US" dirty="0"/>
              <a:t>.</a:t>
            </a:r>
          </a:p>
          <a:p>
            <a:r>
              <a:rPr lang="en-US" dirty="0"/>
              <a:t>Pero la </a:t>
            </a:r>
            <a:r>
              <a:rPr lang="en-US" b="1" dirty="0" err="1"/>
              <a:t>agonista</a:t>
            </a:r>
            <a:r>
              <a:rPr lang="en-US" b="1" dirty="0"/>
              <a:t> </a:t>
            </a:r>
            <a:r>
              <a:rPr lang="en-US" b="1" dirty="0" err="1"/>
              <a:t>reversa</a:t>
            </a:r>
            <a:r>
              <a:rPr lang="en-US" b="1" dirty="0"/>
              <a:t> con </a:t>
            </a:r>
            <a:r>
              <a:rPr lang="en-US" b="1" dirty="0" err="1"/>
              <a:t>ligando</a:t>
            </a:r>
            <a:r>
              <a:rPr lang="en-US" dirty="0"/>
              <a:t> </a:t>
            </a:r>
            <a:r>
              <a:rPr lang="en-US" dirty="0" err="1"/>
              <a:t>podría</a:t>
            </a:r>
            <a:r>
              <a:rPr lang="en-US" dirty="0"/>
              <a:t> </a:t>
            </a:r>
            <a:r>
              <a:rPr lang="en-US" dirty="0" err="1"/>
              <a:t>liberar</a:t>
            </a:r>
            <a:r>
              <a:rPr lang="en-US" dirty="0"/>
              <a:t> </a:t>
            </a:r>
            <a:r>
              <a:rPr lang="en-US" dirty="0" err="1"/>
              <a:t>dicho</a:t>
            </a:r>
            <a:r>
              <a:rPr lang="en-US" dirty="0"/>
              <a:t> </a:t>
            </a:r>
            <a:r>
              <a:rPr lang="en-US" dirty="0" err="1"/>
              <a:t>ligando</a:t>
            </a:r>
            <a:r>
              <a:rPr lang="en-US" dirty="0"/>
              <a:t> y </a:t>
            </a:r>
            <a:r>
              <a:rPr lang="en-US" dirty="0" err="1"/>
              <a:t>convertirse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la forma </a:t>
            </a:r>
            <a:r>
              <a:rPr lang="en-US" dirty="0" err="1"/>
              <a:t>vacía</a:t>
            </a:r>
            <a:r>
              <a:rPr lang="en-US" dirty="0"/>
              <a:t> (mayor </a:t>
            </a:r>
            <a:r>
              <a:rPr lang="en-US" dirty="0" err="1"/>
              <a:t>tiempo</a:t>
            </a:r>
            <a:r>
              <a:rPr lang="en-US" dirty="0"/>
              <a:t> de </a:t>
            </a:r>
            <a:r>
              <a:rPr lang="en-US" dirty="0" err="1"/>
              <a:t>simulación</a:t>
            </a:r>
            <a:r>
              <a:rPr lang="en-US" dirty="0"/>
              <a:t>?).</a:t>
            </a:r>
          </a:p>
          <a:p>
            <a:r>
              <a:rPr lang="en-US" dirty="0"/>
              <a:t>La forma </a:t>
            </a:r>
            <a:r>
              <a:rPr lang="en-US" b="1" dirty="0" err="1"/>
              <a:t>agonista</a:t>
            </a:r>
            <a:r>
              <a:rPr lang="en-US" b="1" dirty="0"/>
              <a:t> con o sin PGC1alpha </a:t>
            </a:r>
            <a:r>
              <a:rPr lang="en-US" dirty="0" err="1"/>
              <a:t>tienen</a:t>
            </a:r>
            <a:r>
              <a:rPr lang="en-US" dirty="0"/>
              <a:t> </a:t>
            </a:r>
            <a:r>
              <a:rPr lang="en-US" dirty="0" err="1"/>
              <a:t>movimientos</a:t>
            </a:r>
            <a:r>
              <a:rPr lang="en-US" dirty="0"/>
              <a:t> </a:t>
            </a:r>
            <a:r>
              <a:rPr lang="en-US" dirty="0" err="1"/>
              <a:t>semejantes</a:t>
            </a:r>
            <a:r>
              <a:rPr lang="en-US" dirty="0"/>
              <a:t> que </a:t>
            </a:r>
            <a:r>
              <a:rPr lang="en-US" dirty="0" err="1"/>
              <a:t>podrían</a:t>
            </a:r>
            <a:r>
              <a:rPr lang="en-US" dirty="0"/>
              <a:t> </a:t>
            </a:r>
            <a:r>
              <a:rPr lang="en-US" dirty="0" err="1"/>
              <a:t>implicar</a:t>
            </a:r>
            <a:r>
              <a:rPr lang="en-US" dirty="0"/>
              <a:t> un sitio de entrada de </a:t>
            </a:r>
            <a:r>
              <a:rPr lang="en-US" dirty="0" err="1"/>
              <a:t>ligando</a:t>
            </a:r>
            <a:r>
              <a:rPr lang="en-US" dirty="0"/>
              <a:t>.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4" name="Content Placeholder 7">
            <a:extLst>
              <a:ext uri="{FF2B5EF4-FFF2-40B4-BE49-F238E27FC236}">
                <a16:creationId xmlns:a16="http://schemas.microsoft.com/office/drawing/2014/main" id="{BDD6AC89-B766-48DE-8D38-98BED27EC1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88435" y="532273"/>
            <a:ext cx="7461458" cy="1718764"/>
          </a:xfrm>
          <a:prstGeom prst="rect">
            <a:avLst/>
          </a:prstGeom>
        </p:spPr>
      </p:pic>
      <p:sp>
        <p:nvSpPr>
          <p:cNvPr id="5" name="Title 1">
            <a:extLst>
              <a:ext uri="{FF2B5EF4-FFF2-40B4-BE49-F238E27FC236}">
                <a16:creationId xmlns:a16="http://schemas.microsoft.com/office/drawing/2014/main" id="{877F9F98-75D7-1662-B330-62A0F1B76D79}"/>
              </a:ext>
            </a:extLst>
          </p:cNvPr>
          <p:cNvSpPr txBox="1">
            <a:spLocks/>
          </p:cNvSpPr>
          <p:nvPr/>
        </p:nvSpPr>
        <p:spPr>
          <a:xfrm>
            <a:off x="1451578" y="175983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200" b="0" i="0" kern="1200" cap="all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COnclusiones</a:t>
            </a:r>
            <a:endParaRPr lang="en-US" dirty="0"/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20840E4A-440E-99C8-7DF8-172E7C585A1C}"/>
              </a:ext>
            </a:extLst>
          </p:cNvPr>
          <p:cNvSpPr/>
          <p:nvPr/>
        </p:nvSpPr>
        <p:spPr>
          <a:xfrm>
            <a:off x="7491368" y="1047073"/>
            <a:ext cx="872455" cy="35629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Arrow: Left-Right 9">
            <a:extLst>
              <a:ext uri="{FF2B5EF4-FFF2-40B4-BE49-F238E27FC236}">
                <a16:creationId xmlns:a16="http://schemas.microsoft.com/office/drawing/2014/main" id="{638B70F8-1005-7F06-D0F8-A97C5DAB030C}"/>
              </a:ext>
            </a:extLst>
          </p:cNvPr>
          <p:cNvSpPr/>
          <p:nvPr/>
        </p:nvSpPr>
        <p:spPr>
          <a:xfrm>
            <a:off x="3137483" y="1047073"/>
            <a:ext cx="1107346" cy="356290"/>
          </a:xfrm>
          <a:prstGeom prst="left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371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DFF3C7-0686-522A-7FDF-79988A154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OTHER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77A9D8-7C24-93E4-CD90-0AC7AFA596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0" i="1" dirty="0">
                <a:solidFill>
                  <a:srgbClr val="333333"/>
                </a:solidFill>
                <a:effectLst/>
                <a:latin typeface="Gill Sans MT" panose="020B0502020104020203" pitchFamily="34" charset="77"/>
              </a:rPr>
              <a:t>In silico</a:t>
            </a:r>
            <a:r>
              <a:rPr lang="en-US" b="0" i="0" dirty="0">
                <a:solidFill>
                  <a:srgbClr val="333333"/>
                </a:solidFill>
                <a:effectLst/>
                <a:latin typeface="Gill Sans MT" panose="020B0502020104020203" pitchFamily="34" charset="77"/>
              </a:rPr>
              <a:t> testing of flavonoids as potential inhibitors of protease and helicase domains of dengue and Zika viruses (2022)</a:t>
            </a:r>
          </a:p>
          <a:p>
            <a:r>
              <a:rPr lang="en-US" dirty="0">
                <a:latin typeface="Gill Sans MT" panose="020B0502020104020203" pitchFamily="34" charset="77"/>
              </a:rPr>
              <a:t>Role of cis-trans proline isomerization in the function of pathogenic enterobacterial Periplasmic Binding Proteins (2017)</a:t>
            </a:r>
          </a:p>
          <a:p>
            <a:pPr marL="0" indent="0">
              <a:buNone/>
            </a:pPr>
            <a:endParaRPr lang="en-MX" dirty="0">
              <a:latin typeface="Gill Sans MT" panose="020B0502020104020203" pitchFamily="34" charset="77"/>
            </a:endParaRPr>
          </a:p>
        </p:txBody>
      </p:sp>
    </p:spTree>
    <p:extLst>
      <p:ext uri="{BB962C8B-B14F-4D97-AF65-F5344CB8AC3E}">
        <p14:creationId xmlns:p14="http://schemas.microsoft.com/office/powerpoint/2010/main" val="36524344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0924B6-F1B0-46C5-0566-8A044B491F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Words of wisdom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F3653F5-5279-7A2D-6AA3-24C2FD9B897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1382" y="2016125"/>
            <a:ext cx="4663561" cy="3449638"/>
          </a:xfrm>
        </p:spPr>
      </p:pic>
    </p:spTree>
    <p:extLst>
      <p:ext uri="{BB962C8B-B14F-4D97-AF65-F5344CB8AC3E}">
        <p14:creationId xmlns:p14="http://schemas.microsoft.com/office/powerpoint/2010/main" val="2393690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0F60006-7FCC-2F84-ECF6-E4CFF65EF7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2216" y="174366"/>
            <a:ext cx="7567567" cy="6509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24102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2800</TotalTime>
  <Words>179</Words>
  <Application>Microsoft Macintosh PowerPoint</Application>
  <PresentationFormat>Widescreen</PresentationFormat>
  <Paragraphs>16</Paragraphs>
  <Slides>10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Gallery</vt:lpstr>
      <vt:lpstr>De picosegundos a microsegundos, el uso de las simulaciones computacionales para hacer preguntas de bioquímica.</vt:lpstr>
      <vt:lpstr>Primer PCA MD vs GAMD: Forma agonista</vt:lpstr>
      <vt:lpstr>Primer PCA MD vs GAMD: Forma agonista sin PGC1a</vt:lpstr>
      <vt:lpstr>Primer PCA MD vs GAMD: Forma Agonista reversa (sin ligando)</vt:lpstr>
      <vt:lpstr>Primer PCA MD vs GAMD: Forma Agonista reversa con ligando</vt:lpstr>
      <vt:lpstr>PowerPoint Presentation</vt:lpstr>
      <vt:lpstr>OTHER WORK</vt:lpstr>
      <vt:lpstr>Words of wisdom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Conformational changes on the estrogen-related receptor probed by Gaussian accelerated molecular dynamics.</dc:title>
  <dc:creator>Microsoft Office User</dc:creator>
  <cp:lastModifiedBy>Kelvin</cp:lastModifiedBy>
  <cp:revision>51</cp:revision>
  <dcterms:created xsi:type="dcterms:W3CDTF">2023-10-20T21:13:08Z</dcterms:created>
  <dcterms:modified xsi:type="dcterms:W3CDTF">2024-01-26T06:03:40Z</dcterms:modified>
</cp:coreProperties>
</file>

<file path=docProps/thumbnail.jpeg>
</file>